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9" r:id="rId2"/>
    <p:sldId id="262" r:id="rId3"/>
    <p:sldId id="274" r:id="rId4"/>
    <p:sldId id="275" r:id="rId5"/>
    <p:sldId id="277" r:id="rId6"/>
    <p:sldId id="278" r:id="rId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685"/>
  </p:normalViewPr>
  <p:slideViewPr>
    <p:cSldViewPr>
      <p:cViewPr varScale="1">
        <p:scale>
          <a:sx n="78" d="100"/>
          <a:sy n="78" d="100"/>
        </p:scale>
        <p:origin x="17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85170-93E1-4E89-BA4D-971037F85D08}" type="datetimeFigureOut">
              <a:rPr lang="en-US" smtClean="0"/>
              <a:t>7/25/18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CBDDF-551B-4E0C-A413-A46E5304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3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BDDF-551B-4E0C-A413-A46E53047D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2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BDDF-551B-4E0C-A413-A46E53047D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6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20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8.jpeg"/><Relationship Id="rId5" Type="http://schemas.openxmlformats.org/officeDocument/2006/relationships/image" Target="../media/image14.pn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3.png"/><Relationship Id="rId9" Type="http://schemas.openxmlformats.org/officeDocument/2006/relationships/image" Target="../media/image9.pn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8.jpeg"/><Relationship Id="rId1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8.jp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2.png"/><Relationship Id="rId16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6.jpg"/><Relationship Id="rId5" Type="http://schemas.openxmlformats.org/officeDocument/2006/relationships/image" Target="../media/image15.png"/><Relationship Id="rId15" Type="http://schemas.openxmlformats.org/officeDocument/2006/relationships/image" Target="../media/image30.jpg"/><Relationship Id="rId10" Type="http://schemas.openxmlformats.org/officeDocument/2006/relationships/image" Target="../media/image25.jpg"/><Relationship Id="rId4" Type="http://schemas.openxmlformats.org/officeDocument/2006/relationships/image" Target="../media/image14.png"/><Relationship Id="rId9" Type="http://schemas.openxmlformats.org/officeDocument/2006/relationships/image" Target="../media/image24.jpg"/><Relationship Id="rId14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5.jpeg"/><Relationship Id="rId5" Type="http://schemas.openxmlformats.org/officeDocument/2006/relationships/image" Target="../media/image15.png"/><Relationship Id="rId10" Type="http://schemas.openxmlformats.org/officeDocument/2006/relationships/image" Target="../media/image34.jpeg"/><Relationship Id="rId4" Type="http://schemas.openxmlformats.org/officeDocument/2006/relationships/image" Target="../media/image14.pn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6.jpeg"/><Relationship Id="rId5" Type="http://schemas.openxmlformats.org/officeDocument/2006/relationships/image" Target="../media/image14.png"/><Relationship Id="rId10" Type="http://schemas.openxmlformats.org/officeDocument/2006/relationships/hyperlink" Target="https://www.youtube.com/watch?v=6D0lr4k6iCc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/>
          <p:cNvSpPr txBox="1"/>
          <p:nvPr/>
        </p:nvSpPr>
        <p:spPr>
          <a:xfrm>
            <a:off x="685800" y="304800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1"/>
              </a:spcBef>
            </a:pPr>
            <a:endParaRPr sz="1300" dirty="0"/>
          </a:p>
          <a:p>
            <a:pPr marL="320421">
              <a:lnSpc>
                <a:spcPct val="101277"/>
              </a:lnSpc>
            </a:pPr>
            <a:r>
              <a:rPr lang="en-US" sz="2400" b="1" i="1" spc="0" dirty="0">
                <a:solidFill>
                  <a:srgbClr val="CC0000"/>
                </a:solidFill>
                <a:latin typeface="Verdana"/>
                <a:cs typeface="Verdana"/>
              </a:rPr>
              <a:t>PHASE I: Library Resource Center project (LRC)</a:t>
            </a:r>
          </a:p>
          <a:p>
            <a:pPr marL="320421" algn="ctr">
              <a:lnSpc>
                <a:spcPct val="101277"/>
              </a:lnSpc>
            </a:pPr>
            <a:r>
              <a:rPr lang="en-US" sz="2400" b="1" i="1" dirty="0">
                <a:solidFill>
                  <a:srgbClr val="CC0000"/>
                </a:solidFill>
                <a:latin typeface="Verdana"/>
                <a:cs typeface="Verdana"/>
              </a:rPr>
              <a:t>From July 2015 to June 2018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3" name="object 12"/>
          <p:cNvSpPr txBox="1"/>
          <p:nvPr/>
        </p:nvSpPr>
        <p:spPr>
          <a:xfrm>
            <a:off x="685800" y="1371600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1"/>
              </a:spcBef>
            </a:pPr>
            <a:endParaRPr sz="1300" dirty="0"/>
          </a:p>
          <a:p>
            <a:pPr marL="320421">
              <a:lnSpc>
                <a:spcPct val="101277"/>
              </a:lnSpc>
            </a:pPr>
            <a:r>
              <a:rPr lang="en-US" sz="2400" b="1" i="1" spc="0" dirty="0">
                <a:solidFill>
                  <a:srgbClr val="CC0000"/>
                </a:solidFill>
                <a:latin typeface="Verdana"/>
                <a:cs typeface="Verdana"/>
              </a:rPr>
              <a:t>PHASE II: Library Learning Center project (LLC)</a:t>
            </a:r>
          </a:p>
          <a:p>
            <a:pPr marL="320421" algn="ctr">
              <a:lnSpc>
                <a:spcPct val="101277"/>
              </a:lnSpc>
            </a:pPr>
            <a:r>
              <a:rPr lang="en-US" sz="2400" b="1" i="1" dirty="0">
                <a:solidFill>
                  <a:srgbClr val="CC0000"/>
                </a:solidFill>
                <a:latin typeface="Verdana"/>
                <a:cs typeface="Verdana"/>
              </a:rPr>
              <a:t>From July 2018 to June 2021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9" name="object 15"/>
          <p:cNvSpPr txBox="1"/>
          <p:nvPr/>
        </p:nvSpPr>
        <p:spPr>
          <a:xfrm>
            <a:off x="700087" y="2771775"/>
            <a:ext cx="3733418" cy="514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13"/>
              </a:spcBef>
            </a:pPr>
            <a:endParaRPr sz="1000" dirty="0"/>
          </a:p>
          <a:p>
            <a:pPr marL="584834">
              <a:lnSpc>
                <a:spcPct val="95825"/>
              </a:lnSpc>
            </a:pP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OVERA</a:t>
            </a:r>
            <a:r>
              <a:rPr sz="1600" b="1" spc="-4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1600" b="1" spc="-4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GOAL</a:t>
            </a:r>
            <a:r>
              <a:rPr sz="1600" b="1" spc="-29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OF</a:t>
            </a:r>
            <a:r>
              <a:rPr sz="1600" b="1" spc="4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THE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700087" y="3286125"/>
            <a:ext cx="3733418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48"/>
              </a:spcBef>
            </a:pPr>
            <a:endParaRPr sz="750" dirty="0"/>
          </a:p>
          <a:p>
            <a:pPr marL="418722" marR="257029" indent="-235461">
              <a:lnSpc>
                <a:spcPct val="100041"/>
              </a:lnSpc>
            </a:pPr>
            <a:r>
              <a:rPr sz="1400" spc="0" dirty="0">
                <a:latin typeface="Arial"/>
                <a:cs typeface="Arial"/>
              </a:rPr>
              <a:t>Reduce</a:t>
            </a:r>
            <a:r>
              <a:rPr sz="1400" spc="-68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vulnerability</a:t>
            </a:r>
            <a:r>
              <a:rPr sz="1400" spc="-98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o</a:t>
            </a:r>
            <a:r>
              <a:rPr sz="1400" spc="0" dirty="0">
                <a:latin typeface="Arial"/>
                <a:cs typeface="Arial"/>
              </a:rPr>
              <a:t>f</a:t>
            </a:r>
            <a:r>
              <a:rPr sz="1400" spc="-17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workers</a:t>
            </a:r>
            <a:r>
              <a:rPr sz="1400" spc="-68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while improving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their</a:t>
            </a:r>
            <a:r>
              <a:rPr sz="1400" spc="-38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c</a:t>
            </a:r>
            <a:r>
              <a:rPr sz="1400" spc="0" dirty="0">
                <a:latin typeface="Arial"/>
                <a:cs typeface="Arial"/>
              </a:rPr>
              <a:t>apacities</a:t>
            </a:r>
            <a:r>
              <a:rPr sz="1400" spc="-82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to</a:t>
            </a:r>
            <a:r>
              <a:rPr sz="1400" spc="-17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contribute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700087" y="4143375"/>
            <a:ext cx="3733418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46428">
              <a:lnSpc>
                <a:spcPct val="95825"/>
              </a:lnSpc>
              <a:spcBef>
                <a:spcPts val="290"/>
              </a:spcBef>
            </a:pP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OBJEC</a:t>
            </a:r>
            <a:r>
              <a:rPr sz="1600" b="1" spc="-4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IV</a:t>
            </a:r>
            <a:r>
              <a:rPr sz="1600" b="1" spc="-4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375284" marR="322474" indent="-10">
              <a:lnSpc>
                <a:spcPct val="98214"/>
              </a:lnSpc>
              <a:spcBef>
                <a:spcPts val="2098"/>
              </a:spcBef>
            </a:pPr>
            <a:r>
              <a:rPr sz="1400" spc="0" dirty="0">
                <a:latin typeface="Arial"/>
                <a:cs typeface="Arial"/>
              </a:rPr>
              <a:t>of</a:t>
            </a:r>
            <a:r>
              <a:rPr sz="1400" spc="-26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self-learning</a:t>
            </a:r>
            <a:r>
              <a:rPr sz="1400" spc="-91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and</a:t>
            </a:r>
            <a:r>
              <a:rPr sz="1400" spc="-38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access</a:t>
            </a:r>
            <a:r>
              <a:rPr sz="1400" spc="-58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to</a:t>
            </a:r>
            <a:r>
              <a:rPr sz="1400" spc="-11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targeted documents,</a:t>
            </a:r>
            <a:r>
              <a:rPr sz="1400" spc="-102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information</a:t>
            </a:r>
            <a:r>
              <a:rPr sz="1400" spc="-86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and</a:t>
            </a:r>
            <a:r>
              <a:rPr sz="1400" spc="-43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trainings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700087" y="5000625"/>
            <a:ext cx="3733418" cy="857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5281">
              <a:lnSpc>
                <a:spcPct val="95825"/>
              </a:lnSpc>
              <a:spcBef>
                <a:spcPts val="495"/>
              </a:spcBef>
            </a:pPr>
            <a:r>
              <a:rPr sz="1400" spc="0" dirty="0">
                <a:latin typeface="Arial"/>
                <a:cs typeface="Arial"/>
              </a:rPr>
              <a:t>on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soft-skills</a:t>
            </a:r>
            <a:r>
              <a:rPr sz="1400" spc="-72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for</a:t>
            </a:r>
            <a:r>
              <a:rPr sz="1400" spc="-31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workers</a:t>
            </a:r>
            <a:endParaRPr sz="1400">
              <a:latin typeface="Arial"/>
              <a:cs typeface="Arial"/>
            </a:endParaRPr>
          </a:p>
          <a:p>
            <a:pPr marL="91048">
              <a:lnSpc>
                <a:spcPct val="95825"/>
              </a:lnSpc>
              <a:spcBef>
                <a:spcPts val="790"/>
              </a:spcBef>
            </a:pPr>
            <a:r>
              <a:rPr sz="1400" spc="0" dirty="0">
                <a:latin typeface="Wingdings"/>
                <a:cs typeface="Wingdings"/>
              </a:rPr>
              <a:t></a:t>
            </a:r>
            <a:r>
              <a:rPr sz="1400" spc="0" dirty="0">
                <a:latin typeface="Times New Roman"/>
                <a:cs typeface="Times New Roman"/>
              </a:rPr>
              <a:t> </a:t>
            </a:r>
            <a:r>
              <a:rPr sz="1400" spc="292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Arial"/>
                <a:cs typeface="Arial"/>
              </a:rPr>
              <a:t>Fight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against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illiteracy</a:t>
            </a:r>
            <a:endParaRPr sz="1400">
              <a:latin typeface="Arial"/>
              <a:cs typeface="Arial"/>
            </a:endParaRPr>
          </a:p>
          <a:p>
            <a:pPr marL="91048">
              <a:lnSpc>
                <a:spcPts val="1450"/>
              </a:lnSpc>
              <a:spcBef>
                <a:spcPts val="862"/>
              </a:spcBef>
            </a:pPr>
            <a:r>
              <a:rPr sz="2100" spc="0" baseline="-6435" dirty="0">
                <a:latin typeface="Wingdings"/>
                <a:cs typeface="Wingdings"/>
              </a:rPr>
              <a:t></a:t>
            </a:r>
            <a:r>
              <a:rPr sz="2100" spc="0" baseline="-6211" dirty="0">
                <a:latin typeface="Times New Roman"/>
                <a:cs typeface="Times New Roman"/>
              </a:rPr>
              <a:t> </a:t>
            </a:r>
            <a:r>
              <a:rPr sz="2100" spc="292" baseline="-6211" dirty="0">
                <a:latin typeface="Times New Roman"/>
                <a:cs typeface="Times New Roman"/>
              </a:rPr>
              <a:t> </a:t>
            </a:r>
            <a:r>
              <a:rPr sz="2100" spc="0" baseline="-6211" dirty="0">
                <a:latin typeface="Arial"/>
                <a:cs typeface="Arial"/>
              </a:rPr>
              <a:t>Contribute</a:t>
            </a:r>
            <a:r>
              <a:rPr sz="2100" spc="-79" baseline="-6211" dirty="0">
                <a:latin typeface="Arial"/>
                <a:cs typeface="Arial"/>
              </a:rPr>
              <a:t> </a:t>
            </a:r>
            <a:r>
              <a:rPr sz="2100" spc="0" baseline="-6211" dirty="0">
                <a:latin typeface="Arial"/>
                <a:cs typeface="Arial"/>
              </a:rPr>
              <a:t>to</a:t>
            </a:r>
            <a:r>
              <a:rPr sz="2100" spc="-21" baseline="-6211" dirty="0">
                <a:latin typeface="Arial"/>
                <a:cs typeface="Arial"/>
              </a:rPr>
              <a:t> </a:t>
            </a:r>
            <a:r>
              <a:rPr sz="2100" spc="0" baseline="-6211" dirty="0">
                <a:latin typeface="Arial"/>
                <a:cs typeface="Arial"/>
              </a:rPr>
              <a:t>the</a:t>
            </a:r>
            <a:r>
              <a:rPr sz="2100" spc="-34" baseline="-6211" dirty="0">
                <a:latin typeface="Arial"/>
                <a:cs typeface="Arial"/>
              </a:rPr>
              <a:t> </a:t>
            </a:r>
            <a:r>
              <a:rPr sz="2100" spc="0" baseline="-6211" dirty="0">
                <a:latin typeface="Arial"/>
                <a:cs typeface="Arial"/>
              </a:rPr>
              <a:t>well</a:t>
            </a:r>
            <a:r>
              <a:rPr sz="2100" spc="-24" baseline="-6211" dirty="0">
                <a:latin typeface="Arial"/>
                <a:cs typeface="Arial"/>
              </a:rPr>
              <a:t> </a:t>
            </a:r>
            <a:r>
              <a:rPr sz="2100" spc="0" baseline="-6211" dirty="0">
                <a:latin typeface="Arial"/>
                <a:cs typeface="Arial"/>
              </a:rPr>
              <a:t>bei</a:t>
            </a:r>
            <a:r>
              <a:rPr sz="2100" spc="4" baseline="-6211" dirty="0">
                <a:latin typeface="Arial"/>
                <a:cs typeface="Arial"/>
              </a:rPr>
              <a:t>n</a:t>
            </a:r>
            <a:r>
              <a:rPr sz="2100" spc="0" baseline="-6211" dirty="0">
                <a:latin typeface="Arial"/>
                <a:cs typeface="Arial"/>
              </a:rPr>
              <a:t>g</a:t>
            </a:r>
            <a:r>
              <a:rPr sz="2100" spc="-49" baseline="-6211" dirty="0">
                <a:latin typeface="Arial"/>
                <a:cs typeface="Arial"/>
              </a:rPr>
              <a:t> </a:t>
            </a:r>
            <a:r>
              <a:rPr sz="2100" spc="0" baseline="-6211" dirty="0">
                <a:latin typeface="Arial"/>
                <a:cs typeface="Arial"/>
              </a:rPr>
              <a:t>and</a:t>
            </a:r>
            <a:r>
              <a:rPr sz="2100" spc="-38" baseline="-6211" dirty="0">
                <a:latin typeface="Arial"/>
                <a:cs typeface="Arial"/>
              </a:rPr>
              <a:t> </a:t>
            </a:r>
            <a:r>
              <a:rPr sz="2100" spc="0" baseline="-6211" dirty="0"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700087" y="5857875"/>
            <a:ext cx="3733418" cy="476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6808" marR="539180" indent="0">
              <a:lnSpc>
                <a:spcPct val="100041"/>
              </a:lnSpc>
              <a:spcBef>
                <a:spcPts val="225"/>
              </a:spcBef>
            </a:pPr>
            <a:r>
              <a:rPr sz="1400" spc="0" dirty="0">
                <a:latin typeface="Arial"/>
                <a:cs typeface="Arial"/>
              </a:rPr>
              <a:t>socio-economic</a:t>
            </a:r>
            <a:r>
              <a:rPr sz="1400" spc="-122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development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of</a:t>
            </a:r>
            <a:r>
              <a:rPr sz="1400" spc="-21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the workers</a:t>
            </a:r>
            <a:r>
              <a:rPr sz="1400" spc="-73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and</a:t>
            </a:r>
            <a:r>
              <a:rPr sz="1400" spc="-38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their</a:t>
            </a:r>
            <a:r>
              <a:rPr sz="1400" spc="-42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families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6"/>
          <p:cNvSpPr txBox="1"/>
          <p:nvPr/>
        </p:nvSpPr>
        <p:spPr>
          <a:xfrm>
            <a:off x="4800600" y="3583781"/>
            <a:ext cx="5257800" cy="1119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73099">
              <a:lnSpc>
                <a:spcPts val="1780"/>
              </a:lnSpc>
              <a:spcBef>
                <a:spcPts val="89"/>
              </a:spcBef>
            </a:pPr>
            <a:r>
              <a:rPr lang="en-US" sz="1600" dirty="0">
                <a:latin typeface="Arial"/>
                <a:cs typeface="Arial"/>
              </a:rPr>
              <a:t>18 Library Learning Centers </a:t>
            </a:r>
            <a:r>
              <a:rPr sz="1600" spc="0" dirty="0">
                <a:latin typeface="Arial"/>
                <a:cs typeface="Arial"/>
              </a:rPr>
              <a:t>set up in garment</a:t>
            </a:r>
            <a:r>
              <a:rPr sz="1600" spc="2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factories </a:t>
            </a:r>
            <a:r>
              <a:rPr sz="1600" spc="1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in 5</a:t>
            </a:r>
            <a:endParaRPr sz="1600" dirty="0">
              <a:latin typeface="Arial"/>
              <a:cs typeface="Arial"/>
            </a:endParaRPr>
          </a:p>
          <a:p>
            <a:pPr marL="258695">
              <a:lnSpc>
                <a:spcPct val="95825"/>
              </a:lnSpc>
            </a:pPr>
            <a:r>
              <a:rPr sz="1600" spc="0" dirty="0">
                <a:latin typeface="Arial"/>
                <a:cs typeface="Arial"/>
              </a:rPr>
              <a:t>provinces</a:t>
            </a:r>
            <a:r>
              <a:rPr sz="1600" spc="-14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(Kandal,</a:t>
            </a:r>
            <a:r>
              <a:rPr sz="1400" spc="-71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Kampong</a:t>
            </a:r>
            <a:r>
              <a:rPr sz="1400" spc="-79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Speu,</a:t>
            </a:r>
            <a:r>
              <a:rPr sz="1400" spc="-46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Phnom</a:t>
            </a:r>
            <a:endParaRPr sz="1400" dirty="0">
              <a:latin typeface="Arial"/>
              <a:cs typeface="Arial"/>
            </a:endParaRPr>
          </a:p>
          <a:p>
            <a:pPr marL="258699">
              <a:lnSpc>
                <a:spcPct val="95825"/>
              </a:lnSpc>
              <a:spcBef>
                <a:spcPts val="75"/>
              </a:spcBef>
            </a:pPr>
            <a:r>
              <a:rPr sz="1400" spc="0" dirty="0">
                <a:latin typeface="Arial"/>
                <a:cs typeface="Arial"/>
              </a:rPr>
              <a:t>Penh,</a:t>
            </a:r>
            <a:r>
              <a:rPr sz="1400" spc="-51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Siem</a:t>
            </a:r>
            <a:r>
              <a:rPr sz="1400" spc="-31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Reap,</a:t>
            </a:r>
            <a:r>
              <a:rPr sz="1400" spc="-52" dirty="0">
                <a:latin typeface="Arial"/>
                <a:cs typeface="Arial"/>
              </a:rPr>
              <a:t> </a:t>
            </a:r>
            <a:r>
              <a:rPr sz="1400" spc="0" dirty="0">
                <a:latin typeface="Arial"/>
                <a:cs typeface="Arial"/>
              </a:rPr>
              <a:t>Kampong</a:t>
            </a:r>
            <a:r>
              <a:rPr sz="1400" spc="-74" dirty="0">
                <a:latin typeface="Arial"/>
                <a:cs typeface="Arial"/>
              </a:rPr>
              <a:t> </a:t>
            </a:r>
            <a:r>
              <a:rPr sz="1400" spc="0" dirty="0" err="1">
                <a:latin typeface="Arial"/>
                <a:cs typeface="Arial"/>
              </a:rPr>
              <a:t>Chhnang</a:t>
            </a:r>
            <a:r>
              <a:rPr sz="1400" spc="0" dirty="0">
                <a:latin typeface="Arial"/>
                <a:cs typeface="Arial"/>
              </a:rPr>
              <a:t>)</a:t>
            </a:r>
            <a:r>
              <a:rPr lang="en-US" sz="1400" spc="0" dirty="0">
                <a:latin typeface="Arial"/>
                <a:cs typeface="Arial"/>
              </a:rPr>
              <a:t> with 20,000workers plan meet with CWPD and PHEs in factories. </a:t>
            </a:r>
            <a:endParaRPr sz="1400" dirty="0">
              <a:latin typeface="Arial"/>
              <a:cs typeface="Arial"/>
            </a:endParaRPr>
          </a:p>
          <a:p>
            <a:pPr marL="258699">
              <a:lnSpc>
                <a:spcPct val="95825"/>
              </a:lnSpc>
              <a:spcBef>
                <a:spcPts val="55"/>
              </a:spcBef>
            </a:pPr>
            <a:r>
              <a:rPr sz="1000" i="1" spc="0" dirty="0">
                <a:latin typeface="Arial"/>
                <a:cs typeface="Arial"/>
              </a:rPr>
              <a:t>*</a:t>
            </a:r>
            <a:r>
              <a:rPr sz="1000" i="1" spc="-9" dirty="0">
                <a:latin typeface="Arial"/>
                <a:cs typeface="Arial"/>
              </a:rPr>
              <a:t> </a:t>
            </a:r>
            <a:r>
              <a:rPr sz="1000" i="1" spc="0" dirty="0">
                <a:latin typeface="Arial"/>
                <a:cs typeface="Arial"/>
              </a:rPr>
              <a:t>Since</a:t>
            </a:r>
            <a:r>
              <a:rPr sz="1000" i="1" spc="-19" dirty="0">
                <a:latin typeface="Arial"/>
                <a:cs typeface="Arial"/>
              </a:rPr>
              <a:t> </a:t>
            </a:r>
            <a:r>
              <a:rPr sz="1000" i="1" spc="0" dirty="0">
                <a:latin typeface="Arial"/>
                <a:cs typeface="Arial"/>
              </a:rPr>
              <a:t>201</a:t>
            </a:r>
            <a:r>
              <a:rPr sz="1000" i="1" spc="-4" dirty="0">
                <a:latin typeface="Arial"/>
                <a:cs typeface="Arial"/>
              </a:rPr>
              <a:t>8</a:t>
            </a:r>
            <a:r>
              <a:rPr sz="1000" i="1" spc="0" dirty="0">
                <a:latin typeface="Arial"/>
                <a:cs typeface="Arial"/>
              </a:rPr>
              <a:t>,</a:t>
            </a:r>
            <a:r>
              <a:rPr sz="1000" i="1" spc="-34" dirty="0">
                <a:latin typeface="Arial"/>
                <a:cs typeface="Arial"/>
              </a:rPr>
              <a:t> </a:t>
            </a:r>
            <a:r>
              <a:rPr sz="1000" i="1" spc="0" dirty="0">
                <a:latin typeface="Arial"/>
                <a:cs typeface="Arial"/>
              </a:rPr>
              <a:t>LLC</a:t>
            </a:r>
            <a:r>
              <a:rPr sz="1000" i="1" spc="-19" dirty="0">
                <a:latin typeface="Arial"/>
                <a:cs typeface="Arial"/>
              </a:rPr>
              <a:t> </a:t>
            </a:r>
            <a:r>
              <a:rPr sz="1000" i="1" spc="0" dirty="0">
                <a:latin typeface="Arial"/>
                <a:cs typeface="Arial"/>
              </a:rPr>
              <a:t>replac</a:t>
            </a:r>
            <a:r>
              <a:rPr sz="1000" i="1" spc="-4" dirty="0">
                <a:latin typeface="Arial"/>
                <a:cs typeface="Arial"/>
              </a:rPr>
              <a:t>e</a:t>
            </a:r>
            <a:r>
              <a:rPr sz="1000" i="1" spc="0" dirty="0">
                <a:latin typeface="Arial"/>
                <a:cs typeface="Arial"/>
              </a:rPr>
              <a:t>s</a:t>
            </a:r>
            <a:r>
              <a:rPr sz="1000" i="1" spc="-29" dirty="0">
                <a:latin typeface="Arial"/>
                <a:cs typeface="Arial"/>
              </a:rPr>
              <a:t> </a:t>
            </a:r>
            <a:r>
              <a:rPr sz="1000" i="1" spc="0" dirty="0">
                <a:latin typeface="Arial"/>
                <a:cs typeface="Arial"/>
              </a:rPr>
              <a:t>the</a:t>
            </a:r>
            <a:r>
              <a:rPr sz="1000" i="1" spc="-19" dirty="0">
                <a:latin typeface="Arial"/>
                <a:cs typeface="Arial"/>
              </a:rPr>
              <a:t> </a:t>
            </a:r>
            <a:r>
              <a:rPr sz="1000" i="1" spc="0" dirty="0">
                <a:latin typeface="Arial"/>
                <a:cs typeface="Arial"/>
              </a:rPr>
              <a:t>term</a:t>
            </a:r>
            <a:r>
              <a:rPr sz="1000" i="1" spc="-9" dirty="0">
                <a:latin typeface="Arial"/>
                <a:cs typeface="Arial"/>
              </a:rPr>
              <a:t> </a:t>
            </a:r>
            <a:r>
              <a:rPr sz="1000" i="1" spc="0" dirty="0">
                <a:latin typeface="Arial"/>
                <a:cs typeface="Arial"/>
              </a:rPr>
              <a:t>of</a:t>
            </a:r>
            <a:r>
              <a:rPr sz="1000" i="1" spc="-4" dirty="0">
                <a:latin typeface="Arial"/>
                <a:cs typeface="Arial"/>
              </a:rPr>
              <a:t> </a:t>
            </a:r>
            <a:r>
              <a:rPr sz="1000" i="1" spc="0" dirty="0">
                <a:latin typeface="Arial"/>
                <a:cs typeface="Arial"/>
              </a:rPr>
              <a:t>Library</a:t>
            </a:r>
            <a:r>
              <a:rPr sz="1000" i="1" spc="-24" dirty="0">
                <a:latin typeface="Arial"/>
                <a:cs typeface="Arial"/>
              </a:rPr>
              <a:t> </a:t>
            </a:r>
            <a:r>
              <a:rPr sz="1000" i="1" spc="0" dirty="0">
                <a:latin typeface="Arial"/>
                <a:cs typeface="Arial"/>
              </a:rPr>
              <a:t>Reso</a:t>
            </a:r>
            <a:r>
              <a:rPr sz="1000" i="1" spc="-4" dirty="0">
                <a:latin typeface="Arial"/>
                <a:cs typeface="Arial"/>
              </a:rPr>
              <a:t>u</a:t>
            </a:r>
            <a:r>
              <a:rPr sz="1000" i="1" spc="0" dirty="0">
                <a:latin typeface="Arial"/>
                <a:cs typeface="Arial"/>
              </a:rPr>
              <a:t>rce</a:t>
            </a:r>
            <a:r>
              <a:rPr sz="1000" i="1" spc="-29" dirty="0">
                <a:latin typeface="Arial"/>
                <a:cs typeface="Arial"/>
              </a:rPr>
              <a:t> </a:t>
            </a:r>
            <a:r>
              <a:rPr sz="1000" i="1" spc="0" dirty="0">
                <a:latin typeface="Arial"/>
                <a:cs typeface="Arial"/>
              </a:rPr>
              <a:t>Center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6" name="object 43"/>
          <p:cNvSpPr/>
          <p:nvPr/>
        </p:nvSpPr>
        <p:spPr>
          <a:xfrm>
            <a:off x="5112829" y="3286125"/>
            <a:ext cx="589787" cy="31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53"/>
          <p:cNvSpPr/>
          <p:nvPr/>
        </p:nvSpPr>
        <p:spPr>
          <a:xfrm>
            <a:off x="5071680" y="3565016"/>
            <a:ext cx="672083" cy="28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9070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747141" y="1314450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20320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7388" y="1300734"/>
            <a:ext cx="310896" cy="89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2170937"/>
            <a:ext cx="9144000" cy="858012"/>
          </a:xfrm>
          <a:custGeom>
            <a:avLst/>
            <a:gdLst/>
            <a:ahLst/>
            <a:cxnLst/>
            <a:rect l="l" t="t" r="r" b="b"/>
            <a:pathLst>
              <a:path w="9144000" h="858012">
                <a:moveTo>
                  <a:pt x="9144000" y="858012"/>
                </a:moveTo>
                <a:lnTo>
                  <a:pt x="9144000" y="762"/>
                </a:lnTo>
                <a:lnTo>
                  <a:pt x="0" y="762"/>
                </a:lnTo>
                <a:lnTo>
                  <a:pt x="0" y="858012"/>
                </a:lnTo>
                <a:lnTo>
                  <a:pt x="9144000" y="8580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7388" y="2129790"/>
            <a:ext cx="310896" cy="9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" y="3028187"/>
            <a:ext cx="9144000" cy="858012"/>
          </a:xfrm>
          <a:custGeom>
            <a:avLst/>
            <a:gdLst/>
            <a:ahLst/>
            <a:cxnLst/>
            <a:rect l="l" t="t" r="r" b="b"/>
            <a:pathLst>
              <a:path w="9144000" h="858012">
                <a:moveTo>
                  <a:pt x="9144000" y="858012"/>
                </a:moveTo>
                <a:lnTo>
                  <a:pt x="9144000" y="762"/>
                </a:lnTo>
                <a:lnTo>
                  <a:pt x="0" y="762"/>
                </a:lnTo>
                <a:lnTo>
                  <a:pt x="0" y="858012"/>
                </a:lnTo>
                <a:lnTo>
                  <a:pt x="9144000" y="8580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7388" y="3007614"/>
            <a:ext cx="310896" cy="896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3885437"/>
            <a:ext cx="9144000" cy="858012"/>
          </a:xfrm>
          <a:custGeom>
            <a:avLst/>
            <a:gdLst/>
            <a:ahLst/>
            <a:cxnLst/>
            <a:rect l="l" t="t" r="r" b="b"/>
            <a:pathLst>
              <a:path w="9144000" h="858012">
                <a:moveTo>
                  <a:pt x="9144000" y="858012"/>
                </a:moveTo>
                <a:lnTo>
                  <a:pt x="9144000" y="762"/>
                </a:lnTo>
                <a:lnTo>
                  <a:pt x="0" y="762"/>
                </a:lnTo>
                <a:lnTo>
                  <a:pt x="0" y="858012"/>
                </a:lnTo>
                <a:lnTo>
                  <a:pt x="9144000" y="8580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7141" y="3885438"/>
            <a:ext cx="0" cy="858012"/>
          </a:xfrm>
          <a:custGeom>
            <a:avLst/>
            <a:gdLst/>
            <a:ahLst/>
            <a:cxnLst/>
            <a:rect l="l" t="t" r="r" b="b"/>
            <a:pathLst>
              <a:path h="858012">
                <a:moveTo>
                  <a:pt x="0" y="762"/>
                </a:moveTo>
                <a:lnTo>
                  <a:pt x="0" y="858012"/>
                </a:lnTo>
              </a:path>
            </a:pathLst>
          </a:custGeom>
          <a:ln w="20320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7388" y="3836670"/>
            <a:ext cx="310896" cy="944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" y="4742687"/>
            <a:ext cx="9144000" cy="858012"/>
          </a:xfrm>
          <a:custGeom>
            <a:avLst/>
            <a:gdLst/>
            <a:ahLst/>
            <a:cxnLst/>
            <a:rect l="l" t="t" r="r" b="b"/>
            <a:pathLst>
              <a:path w="9144000" h="858012">
                <a:moveTo>
                  <a:pt x="9144000" y="858012"/>
                </a:moveTo>
                <a:lnTo>
                  <a:pt x="9144000" y="762"/>
                </a:lnTo>
                <a:lnTo>
                  <a:pt x="0" y="762"/>
                </a:lnTo>
                <a:lnTo>
                  <a:pt x="0" y="858012"/>
                </a:lnTo>
                <a:lnTo>
                  <a:pt x="9144000" y="8580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7388" y="4714494"/>
            <a:ext cx="310896" cy="896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7141" y="5599938"/>
            <a:ext cx="0" cy="858012"/>
          </a:xfrm>
          <a:custGeom>
            <a:avLst/>
            <a:gdLst/>
            <a:ahLst/>
            <a:cxnLst/>
            <a:rect l="l" t="t" r="r" b="b"/>
            <a:pathLst>
              <a:path h="858012">
                <a:moveTo>
                  <a:pt x="0" y="762"/>
                </a:moveTo>
                <a:lnTo>
                  <a:pt x="0" y="858012"/>
                </a:lnTo>
              </a:path>
            </a:pathLst>
          </a:custGeom>
          <a:ln w="20320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41130" y="5769101"/>
            <a:ext cx="432130" cy="574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7388" y="5543550"/>
            <a:ext cx="310896" cy="9448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7200" y="131445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747141" y="1314450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457200" y="217170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747141" y="2171700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57200" y="302895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747141" y="3028950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57200" y="388620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747141" y="3886200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57200" y="4743450"/>
            <a:ext cx="289941" cy="857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47141" y="4743450"/>
            <a:ext cx="8854059" cy="857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57200" y="560070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47141" y="5600700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10"/>
          <p:cNvSpPr txBox="1"/>
          <p:nvPr/>
        </p:nvSpPr>
        <p:spPr>
          <a:xfrm>
            <a:off x="602170" y="1600200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12565" marR="798769" algn="ctr">
              <a:lnSpc>
                <a:spcPts val="880"/>
              </a:lnSpc>
              <a:spcBef>
                <a:spcPts val="44"/>
              </a:spcBef>
            </a:pPr>
            <a:r>
              <a:rPr sz="1800" spc="-44" baseline="4831" dirty="0">
                <a:latin typeface="Arial"/>
                <a:cs typeface="Arial"/>
              </a:rPr>
              <a:t>T</a:t>
            </a:r>
            <a:r>
              <a:rPr sz="1800" spc="0" baseline="4831" dirty="0">
                <a:latin typeface="Arial"/>
                <a:cs typeface="Arial"/>
              </a:rPr>
              <a:t>rainers</a:t>
            </a:r>
            <a:r>
              <a:rPr sz="1800" spc="-14" baseline="4831" dirty="0">
                <a:latin typeface="Arial"/>
                <a:cs typeface="Arial"/>
              </a:rPr>
              <a:t> </a:t>
            </a:r>
            <a:r>
              <a:rPr sz="1800" spc="0" baseline="4831" dirty="0">
                <a:latin typeface="Arial"/>
                <a:cs typeface="Arial"/>
              </a:rPr>
              <a:t>organize</a:t>
            </a:r>
            <a:r>
              <a:rPr sz="1800" spc="-14" baseline="4831" dirty="0">
                <a:latin typeface="Arial"/>
                <a:cs typeface="Arial"/>
              </a:rPr>
              <a:t> </a:t>
            </a:r>
            <a:r>
              <a:rPr sz="1800" b="1" spc="0" baseline="4831" dirty="0">
                <a:latin typeface="Arial"/>
                <a:cs typeface="Arial"/>
              </a:rPr>
              <a:t>education</a:t>
            </a:r>
            <a:r>
              <a:rPr sz="1800" b="1" spc="14" baseline="4831" dirty="0">
                <a:latin typeface="Arial"/>
                <a:cs typeface="Arial"/>
              </a:rPr>
              <a:t> </a:t>
            </a:r>
            <a:r>
              <a:rPr sz="1800" b="1" spc="0" baseline="4831" dirty="0">
                <a:latin typeface="Arial"/>
                <a:cs typeface="Arial"/>
              </a:rPr>
              <a:t>and</a:t>
            </a:r>
            <a:r>
              <a:rPr sz="1800" b="1" spc="9" baseline="4831" dirty="0">
                <a:latin typeface="Arial"/>
                <a:cs typeface="Arial"/>
              </a:rPr>
              <a:t> </a:t>
            </a:r>
            <a:r>
              <a:rPr sz="1800" b="1" spc="0" baseline="4831" dirty="0">
                <a:latin typeface="Arial"/>
                <a:cs typeface="Arial"/>
              </a:rPr>
              <a:t>a</a:t>
            </a:r>
            <a:r>
              <a:rPr sz="1800" b="1" spc="14" baseline="4831" dirty="0">
                <a:latin typeface="Arial"/>
                <a:cs typeface="Arial"/>
              </a:rPr>
              <a:t>w</a:t>
            </a:r>
            <a:r>
              <a:rPr sz="1800" b="1" spc="0" baseline="4831" dirty="0">
                <a:latin typeface="Arial"/>
                <a:cs typeface="Arial"/>
              </a:rPr>
              <a:t>areness</a:t>
            </a:r>
            <a:r>
              <a:rPr sz="1800" b="1" spc="-24" baseline="4831" dirty="0">
                <a:latin typeface="Arial"/>
                <a:cs typeface="Arial"/>
              </a:rPr>
              <a:t> </a:t>
            </a:r>
            <a:r>
              <a:rPr sz="1800" b="1" spc="0" baseline="4831" dirty="0">
                <a:latin typeface="Arial"/>
                <a:cs typeface="Arial"/>
              </a:rPr>
              <a:t>sessions on</a:t>
            </a:r>
            <a:endParaRPr sz="1200" dirty="0">
              <a:latin typeface="Arial"/>
              <a:cs typeface="Arial"/>
            </a:endParaRPr>
          </a:p>
          <a:p>
            <a:pPr marL="4574921" marR="1362709" algn="ctr">
              <a:lnSpc>
                <a:spcPct val="95825"/>
              </a:lnSpc>
              <a:spcBef>
                <a:spcPts val="15"/>
              </a:spcBef>
            </a:pPr>
            <a:r>
              <a:rPr sz="1200" b="1" spc="0" dirty="0">
                <a:latin typeface="Arial"/>
                <a:cs typeface="Arial"/>
              </a:rPr>
              <a:t>social issues </a:t>
            </a:r>
            <a:r>
              <a:rPr sz="1200" spc="0" dirty="0">
                <a:latin typeface="Arial"/>
                <a:cs typeface="Arial"/>
              </a:rPr>
              <a:t>the workers may encounter:</a:t>
            </a:r>
            <a:endParaRPr sz="1200" dirty="0">
              <a:latin typeface="Arial"/>
              <a:cs typeface="Arial"/>
            </a:endParaRPr>
          </a:p>
          <a:p>
            <a:pPr marL="3923729" marR="710543" indent="-198" algn="ctr">
              <a:lnSpc>
                <a:spcPct val="100041"/>
              </a:lnSpc>
              <a:spcBef>
                <a:spcPts val="60"/>
              </a:spcBef>
            </a:pPr>
            <a:r>
              <a:rPr sz="1200" spc="0" dirty="0">
                <a:latin typeface="Arial"/>
                <a:cs typeface="Arial"/>
              </a:rPr>
              <a:t>Nutrition,</a:t>
            </a:r>
            <a:r>
              <a:rPr sz="1200" spc="-9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hygiene,</a:t>
            </a:r>
            <a:r>
              <a:rPr sz="1200" spc="-9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reproductive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and</a:t>
            </a:r>
            <a:r>
              <a:rPr sz="1200" spc="-19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sexual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health, mother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&amp; child</a:t>
            </a:r>
            <a:r>
              <a:rPr sz="1200" spc="-9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health,</a:t>
            </a:r>
            <a:r>
              <a:rPr sz="1200" spc="-9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HIV/AIDS,</a:t>
            </a:r>
            <a:r>
              <a:rPr sz="1200" spc="1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drugs,</a:t>
            </a:r>
            <a:r>
              <a:rPr sz="1200" spc="-9" dirty="0">
                <a:latin typeface="Arial"/>
                <a:cs typeface="Arial"/>
              </a:rPr>
              <a:t> </a:t>
            </a:r>
            <a:r>
              <a:rPr lang="en-US" sz="1200" spc="-9" dirty="0">
                <a:latin typeface="Arial"/>
                <a:cs typeface="Arial"/>
              </a:rPr>
              <a:t>family planning, </a:t>
            </a:r>
            <a:r>
              <a:rPr sz="1200" spc="-4" dirty="0">
                <a:latin typeface="Arial"/>
                <a:cs typeface="Arial"/>
              </a:rPr>
              <a:t>O</a:t>
            </a:r>
            <a:r>
              <a:rPr sz="1200" spc="0" dirty="0">
                <a:latin typeface="Arial"/>
                <a:cs typeface="Arial"/>
              </a:rPr>
              <a:t>ccupational</a:t>
            </a:r>
            <a:r>
              <a:rPr sz="1200" spc="-9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Safety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and</a:t>
            </a:r>
            <a:r>
              <a:rPr sz="1200" spc="-9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Health (OSH),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domestic</a:t>
            </a:r>
            <a:r>
              <a:rPr sz="1200" spc="-9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violence,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fin</a:t>
            </a:r>
            <a:r>
              <a:rPr sz="1200" spc="4" dirty="0">
                <a:latin typeface="Arial"/>
                <a:cs typeface="Arial"/>
              </a:rPr>
              <a:t>a</a:t>
            </a:r>
            <a:r>
              <a:rPr sz="1200" spc="0" dirty="0">
                <a:latin typeface="Arial"/>
                <a:cs typeface="Arial"/>
              </a:rPr>
              <a:t>ncial</a:t>
            </a:r>
            <a:r>
              <a:rPr sz="1200" spc="-1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literacy and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road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safety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0" name="object 8"/>
          <p:cNvSpPr txBox="1"/>
          <p:nvPr/>
        </p:nvSpPr>
        <p:spPr>
          <a:xfrm>
            <a:off x="899541" y="2695575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88"/>
              </a:spcBef>
            </a:pPr>
            <a:endParaRPr sz="1300" dirty="0"/>
          </a:p>
          <a:p>
            <a:pPr marL="3815969" marR="4573595" algn="ctr">
              <a:lnSpc>
                <a:spcPct val="95825"/>
              </a:lnSpc>
            </a:pPr>
            <a:r>
              <a:rPr sz="1200" b="1" spc="0" dirty="0">
                <a:latin typeface="Arial"/>
                <a:cs typeface="Arial"/>
              </a:rPr>
              <a:t>Ho</a:t>
            </a:r>
            <a:r>
              <a:rPr sz="1200" b="1" spc="14" dirty="0">
                <a:latin typeface="Arial"/>
                <a:cs typeface="Arial"/>
              </a:rPr>
              <a:t>w</a:t>
            </a:r>
            <a:r>
              <a:rPr sz="1200" b="1" spc="0" dirty="0">
                <a:latin typeface="Arial"/>
                <a:cs typeface="Arial"/>
              </a:rPr>
              <a:t>?</a:t>
            </a:r>
            <a:endParaRPr sz="1200" dirty="0">
              <a:latin typeface="Arial"/>
              <a:cs typeface="Arial"/>
            </a:endParaRPr>
          </a:p>
          <a:p>
            <a:pPr marL="3840099" marR="970988">
              <a:lnSpc>
                <a:spcPct val="100041"/>
              </a:lnSpc>
              <a:spcBef>
                <a:spcPts val="60"/>
              </a:spcBef>
            </a:pPr>
            <a:r>
              <a:rPr sz="1200" spc="0" dirty="0">
                <a:latin typeface="Arial"/>
                <a:cs typeface="Arial"/>
              </a:rPr>
              <a:t>The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NGO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CWPD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trained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sta</a:t>
            </a:r>
            <a:r>
              <a:rPr sz="1200" spc="-19" dirty="0">
                <a:latin typeface="Arial"/>
                <a:cs typeface="Arial"/>
              </a:rPr>
              <a:t>f</a:t>
            </a:r>
            <a:r>
              <a:rPr sz="1200" spc="0" dirty="0">
                <a:latin typeface="Arial"/>
                <a:cs typeface="Arial"/>
              </a:rPr>
              <a:t>f</a:t>
            </a:r>
            <a:r>
              <a:rPr sz="1200" spc="9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and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workers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to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become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peer- educators</a:t>
            </a:r>
            <a:endParaRPr sz="1200" dirty="0">
              <a:latin typeface="Arial"/>
              <a:cs typeface="Arial"/>
            </a:endParaRPr>
          </a:p>
          <a:p>
            <a:pPr marL="258699">
              <a:lnSpc>
                <a:spcPts val="1040"/>
              </a:lnSpc>
              <a:spcBef>
                <a:spcPts val="52"/>
              </a:spcBef>
            </a:pPr>
            <a:r>
              <a:rPr sz="1650" b="1" spc="0" baseline="-14894" dirty="0">
                <a:latin typeface="Calibri"/>
                <a:cs typeface="Calibri"/>
              </a:rPr>
              <a:t>Training</a:t>
            </a:r>
            <a:r>
              <a:rPr lang="en-US" sz="1650" b="1" spc="0" baseline="-14894" dirty="0">
                <a:latin typeface="Calibri"/>
                <a:cs typeface="Calibri"/>
              </a:rPr>
              <a:t> Peer</a:t>
            </a:r>
            <a:r>
              <a:rPr sz="1650" b="1" spc="0" baseline="-14894" dirty="0">
                <a:latin typeface="Calibri"/>
                <a:cs typeface="Calibri"/>
              </a:rPr>
              <a:t>                                                                                   </a:t>
            </a:r>
            <a:r>
              <a:rPr lang="en-US" sz="1650" b="1" spc="0" baseline="-14894" dirty="0">
                <a:latin typeface="Calibri"/>
                <a:cs typeface="Calibri"/>
              </a:rPr>
              <a:t>     </a:t>
            </a:r>
            <a:r>
              <a:rPr sz="1650" b="1" spc="64" baseline="-14894" dirty="0">
                <a:latin typeface="Calibri"/>
                <a:cs typeface="Calibri"/>
              </a:rPr>
              <a:t> </a:t>
            </a:r>
            <a:r>
              <a:rPr sz="1800" spc="0" baseline="-14493" dirty="0">
                <a:latin typeface="Arial"/>
                <a:cs typeface="Arial"/>
              </a:rPr>
              <a:t>Pee</a:t>
            </a:r>
            <a:r>
              <a:rPr sz="1800" spc="4" baseline="-14493" dirty="0">
                <a:latin typeface="Arial"/>
                <a:cs typeface="Arial"/>
              </a:rPr>
              <a:t>r</a:t>
            </a:r>
            <a:r>
              <a:rPr sz="1800" spc="0" baseline="-14493" dirty="0">
                <a:latin typeface="Arial"/>
                <a:cs typeface="Arial"/>
              </a:rPr>
              <a:t>-educators</a:t>
            </a:r>
            <a:r>
              <a:rPr sz="1800" spc="-19" baseline="-14493" dirty="0">
                <a:latin typeface="Arial"/>
                <a:cs typeface="Arial"/>
              </a:rPr>
              <a:t> </a:t>
            </a:r>
            <a:r>
              <a:rPr sz="1800" spc="0" baseline="-14493" dirty="0">
                <a:latin typeface="Arial"/>
                <a:cs typeface="Arial"/>
              </a:rPr>
              <a:t>disseminate</a:t>
            </a:r>
            <a:r>
              <a:rPr sz="1800" spc="-14" baseline="-14493" dirty="0">
                <a:latin typeface="Arial"/>
                <a:cs typeface="Arial"/>
              </a:rPr>
              <a:t> </a:t>
            </a:r>
            <a:r>
              <a:rPr sz="1800" spc="4" baseline="-14493" dirty="0">
                <a:latin typeface="Arial"/>
                <a:cs typeface="Arial"/>
              </a:rPr>
              <a:t>t</a:t>
            </a:r>
            <a:r>
              <a:rPr sz="1800" spc="0" baseline="-14493" dirty="0">
                <a:latin typeface="Arial"/>
                <a:cs typeface="Arial"/>
              </a:rPr>
              <a:t>he messages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1" name="object 6"/>
          <p:cNvSpPr txBox="1"/>
          <p:nvPr/>
        </p:nvSpPr>
        <p:spPr>
          <a:xfrm>
            <a:off x="875030" y="3716888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38"/>
              </a:spcBef>
            </a:pPr>
            <a:endParaRPr sz="800" dirty="0"/>
          </a:p>
          <a:p>
            <a:pPr marL="3815969" marR="3530158" algn="ctr">
              <a:lnSpc>
                <a:spcPct val="95825"/>
              </a:lnSpc>
              <a:spcBef>
                <a:spcPts val="1000"/>
              </a:spcBef>
            </a:pPr>
            <a:r>
              <a:rPr sz="1200" b="1" spc="-25" dirty="0">
                <a:latin typeface="Arial"/>
                <a:cs typeface="Arial"/>
              </a:rPr>
              <a:t>W</a:t>
            </a:r>
            <a:r>
              <a:rPr sz="1200" b="1" spc="0" dirty="0">
                <a:latin typeface="Arial"/>
                <a:cs typeface="Arial"/>
              </a:rPr>
              <a:t>orkers</a:t>
            </a:r>
            <a:r>
              <a:rPr sz="1200" b="1" spc="-9" dirty="0">
                <a:latin typeface="Arial"/>
                <a:cs typeface="Arial"/>
              </a:rPr>
              <a:t> </a:t>
            </a:r>
            <a:r>
              <a:rPr sz="1200" b="1" spc="0" dirty="0">
                <a:latin typeface="Arial"/>
                <a:cs typeface="Arial"/>
              </a:rPr>
              <a:t>are</a:t>
            </a:r>
            <a:r>
              <a:rPr sz="1200" b="1" spc="-9" dirty="0">
                <a:latin typeface="Arial"/>
                <a:cs typeface="Arial"/>
              </a:rPr>
              <a:t> </a:t>
            </a:r>
            <a:r>
              <a:rPr sz="1200" b="1" spc="0" dirty="0">
                <a:latin typeface="Arial"/>
                <a:cs typeface="Arial"/>
              </a:rPr>
              <a:t>able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0" dirty="0">
                <a:latin typeface="Arial"/>
                <a:cs typeface="Arial"/>
              </a:rPr>
              <a:t>to:</a:t>
            </a:r>
            <a:endParaRPr sz="1200" dirty="0">
              <a:latin typeface="Arial"/>
              <a:cs typeface="Arial"/>
            </a:endParaRPr>
          </a:p>
          <a:p>
            <a:pPr marL="3850766">
              <a:lnSpc>
                <a:spcPct val="95825"/>
              </a:lnSpc>
              <a:spcBef>
                <a:spcPts val="60"/>
              </a:spcBef>
            </a:pPr>
            <a:r>
              <a:rPr sz="1200" spc="0" dirty="0">
                <a:latin typeface="Arial"/>
                <a:cs typeface="Arial"/>
              </a:rPr>
              <a:t>Find</a:t>
            </a:r>
            <a:r>
              <a:rPr sz="1200" spc="-9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answers</a:t>
            </a:r>
            <a:r>
              <a:rPr sz="1200" spc="-9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to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their</a:t>
            </a:r>
            <a:r>
              <a:rPr sz="1200" spc="-9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day-to-day</a:t>
            </a:r>
            <a:r>
              <a:rPr sz="1200" spc="-9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questions</a:t>
            </a:r>
            <a:endParaRPr sz="1200" dirty="0">
              <a:latin typeface="Arial"/>
              <a:cs typeface="Arial"/>
            </a:endParaRPr>
          </a:p>
          <a:p>
            <a:pPr marL="3826636" marR="2977601" algn="ctr">
              <a:lnSpc>
                <a:spcPct val="95825"/>
              </a:lnSpc>
              <a:spcBef>
                <a:spcPts val="60"/>
              </a:spcBef>
            </a:pPr>
            <a:r>
              <a:rPr sz="1200" spc="0" dirty="0">
                <a:latin typeface="Arial"/>
                <a:cs typeface="Arial"/>
              </a:rPr>
              <a:t>Improve</a:t>
            </a:r>
            <a:r>
              <a:rPr sz="1200" spc="-9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their living</a:t>
            </a:r>
            <a:r>
              <a:rPr sz="1200" spc="-9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conditions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2" name="object 4"/>
          <p:cNvSpPr txBox="1"/>
          <p:nvPr/>
        </p:nvSpPr>
        <p:spPr>
          <a:xfrm>
            <a:off x="899541" y="4911852"/>
            <a:ext cx="8854059" cy="857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48"/>
              </a:spcBef>
            </a:pPr>
            <a:endParaRPr sz="800" dirty="0"/>
          </a:p>
          <a:p>
            <a:pPr marL="3815969" marR="4543953" algn="ctr">
              <a:lnSpc>
                <a:spcPct val="95825"/>
              </a:lnSpc>
            </a:pPr>
            <a:r>
              <a:rPr sz="1200" b="1" spc="-89" dirty="0">
                <a:latin typeface="Arial"/>
                <a:cs typeface="Arial"/>
              </a:rPr>
              <a:t>T</a:t>
            </a:r>
            <a:r>
              <a:rPr sz="1200" b="1" spc="0" dirty="0">
                <a:latin typeface="Arial"/>
                <a:cs typeface="Arial"/>
              </a:rPr>
              <a:t>ools:</a:t>
            </a:r>
            <a:endParaRPr sz="1200" dirty="0">
              <a:latin typeface="Arial"/>
              <a:cs typeface="Arial"/>
            </a:endParaRPr>
          </a:p>
          <a:p>
            <a:pPr marL="3850766" marR="1829396" indent="0">
              <a:lnSpc>
                <a:spcPct val="100041"/>
              </a:lnSpc>
              <a:spcBef>
                <a:spcPts val="60"/>
              </a:spcBef>
            </a:pPr>
            <a:r>
              <a:rPr sz="1200" spc="0" dirty="0">
                <a:latin typeface="Wingdings"/>
                <a:cs typeface="Wingdings"/>
              </a:rPr>
              <a:t></a:t>
            </a:r>
            <a:r>
              <a:rPr sz="1200" spc="4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Arial"/>
                <a:cs typeface="Arial"/>
              </a:rPr>
              <a:t>8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flip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charts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related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to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social</a:t>
            </a:r>
            <a:r>
              <a:rPr sz="1200" spc="-9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issues produced within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the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framewo</a:t>
            </a:r>
            <a:r>
              <a:rPr sz="1200" spc="4" dirty="0">
                <a:latin typeface="Arial"/>
                <a:cs typeface="Arial"/>
              </a:rPr>
              <a:t>r</a:t>
            </a:r>
            <a:r>
              <a:rPr sz="1200" spc="0" dirty="0">
                <a:latin typeface="Arial"/>
                <a:cs typeface="Arial"/>
              </a:rPr>
              <a:t>k</a:t>
            </a:r>
            <a:r>
              <a:rPr sz="1200" spc="-1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of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the</a:t>
            </a:r>
            <a:r>
              <a:rPr sz="1200" spc="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project</a:t>
            </a:r>
            <a:r>
              <a:rPr lang="en-US" sz="1200" spc="0" dirty="0">
                <a:latin typeface="Arial"/>
                <a:cs typeface="Arial"/>
              </a:rPr>
              <a:t> (HIV/Drug, hygiene, OSH, Domestic violence, financial literacy, road and safety, </a:t>
            </a:r>
            <a:r>
              <a:rPr lang="en-US" sz="1200" dirty="0">
                <a:latin typeface="Arial"/>
                <a:cs typeface="Arial"/>
              </a:rPr>
              <a:t>good parents, and </a:t>
            </a:r>
            <a:r>
              <a:rPr lang="en-US" sz="1200" spc="0" dirty="0">
                <a:latin typeface="Arial"/>
                <a:cs typeface="Arial"/>
              </a:rPr>
              <a:t>lifelong learning)</a:t>
            </a:r>
            <a:endParaRPr sz="1200" dirty="0">
              <a:latin typeface="Arial"/>
              <a:cs typeface="Arial"/>
            </a:endParaRPr>
          </a:p>
          <a:p>
            <a:pPr marL="3850766">
              <a:lnSpc>
                <a:spcPct val="95825"/>
              </a:lnSpc>
            </a:pPr>
            <a:r>
              <a:rPr sz="1200" spc="0" dirty="0">
                <a:latin typeface="Wingdings"/>
                <a:cs typeface="Wingdings"/>
              </a:rPr>
              <a:t></a:t>
            </a:r>
            <a:r>
              <a:rPr sz="1200" spc="4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Arial"/>
                <a:cs typeface="Arial"/>
              </a:rPr>
              <a:t>Life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skill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manuals</a:t>
            </a:r>
            <a:r>
              <a:rPr sz="1200" spc="-1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on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social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issues</a:t>
            </a:r>
            <a:endParaRPr lang="en-US" sz="1200" spc="0" dirty="0">
              <a:latin typeface="Arial"/>
              <a:cs typeface="Arial"/>
            </a:endParaRPr>
          </a:p>
          <a:p>
            <a:pPr marL="3850766">
              <a:lnSpc>
                <a:spcPct val="95825"/>
              </a:lnSpc>
            </a:pPr>
            <a:r>
              <a:rPr lang="en-US" sz="1200" dirty="0">
                <a:latin typeface="Wingdings"/>
                <a:cs typeface="Wingdings"/>
              </a:rPr>
              <a:t></a:t>
            </a:r>
            <a:r>
              <a:rPr lang="en-US" sz="1200" spc="44" dirty="0">
                <a:latin typeface="Times New Roman"/>
                <a:cs typeface="Times New Roman"/>
              </a:rPr>
              <a:t> </a:t>
            </a:r>
            <a:r>
              <a:rPr lang="en-US" sz="1200" spc="-25" dirty="0">
                <a:latin typeface="Arial"/>
                <a:cs typeface="Arial"/>
              </a:rPr>
              <a:t>A</a:t>
            </a:r>
            <a:r>
              <a:rPr lang="en-US" sz="1200" dirty="0">
                <a:latin typeface="Arial"/>
                <a:cs typeface="Arial"/>
              </a:rPr>
              <a:t>wareness</a:t>
            </a:r>
            <a:r>
              <a:rPr lang="en-US" sz="1200" spc="-9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video</a:t>
            </a:r>
            <a:r>
              <a:rPr lang="en-US" sz="1200" spc="-9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spots</a:t>
            </a:r>
          </a:p>
          <a:p>
            <a:pPr marL="3850766">
              <a:lnSpc>
                <a:spcPct val="95825"/>
              </a:lnSpc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33" name="object 2"/>
          <p:cNvSpPr txBox="1"/>
          <p:nvPr/>
        </p:nvSpPr>
        <p:spPr>
          <a:xfrm>
            <a:off x="841375" y="6342124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8699">
              <a:lnSpc>
                <a:spcPct val="101725"/>
              </a:lnSpc>
              <a:spcBef>
                <a:spcPts val="283"/>
              </a:spcBef>
            </a:pPr>
            <a:r>
              <a:rPr sz="1100" b="1" spc="0" dirty="0">
                <a:latin typeface="Calibri"/>
                <a:cs typeface="Calibri"/>
              </a:rPr>
              <a:t>Interactive</a:t>
            </a:r>
            <a:r>
              <a:rPr sz="1100" b="1" spc="-39" dirty="0">
                <a:latin typeface="Calibri"/>
                <a:cs typeface="Calibri"/>
              </a:rPr>
              <a:t> </a:t>
            </a:r>
            <a:r>
              <a:rPr sz="1100" b="1" spc="0" dirty="0">
                <a:latin typeface="Calibri"/>
                <a:cs typeface="Calibri"/>
              </a:rPr>
              <a:t>awareness</a:t>
            </a:r>
            <a:r>
              <a:rPr sz="1100" b="1" spc="-48" dirty="0">
                <a:latin typeface="Calibri"/>
                <a:cs typeface="Calibri"/>
              </a:rPr>
              <a:t> </a:t>
            </a:r>
            <a:r>
              <a:rPr sz="1100" b="1" spc="0" dirty="0">
                <a:latin typeface="Calibri"/>
                <a:cs typeface="Calibri"/>
              </a:rPr>
              <a:t>sessions</a:t>
            </a:r>
            <a:r>
              <a:rPr sz="1100" b="1" spc="-42" dirty="0">
                <a:latin typeface="Calibri"/>
                <a:cs typeface="Calibri"/>
              </a:rPr>
              <a:t> </a:t>
            </a:r>
            <a:r>
              <a:rPr sz="1100" b="1" spc="0" dirty="0">
                <a:latin typeface="Calibri"/>
                <a:cs typeface="Calibri"/>
              </a:rPr>
              <a:t>for</a:t>
            </a:r>
            <a:r>
              <a:rPr sz="1100" b="1" spc="-8" dirty="0">
                <a:latin typeface="Calibri"/>
                <a:cs typeface="Calibri"/>
              </a:rPr>
              <a:t> </a:t>
            </a:r>
            <a:r>
              <a:rPr sz="1100" b="1" spc="0" dirty="0">
                <a:latin typeface="Calibri"/>
                <a:cs typeface="Calibri"/>
              </a:rPr>
              <a:t>workers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4" name="object 12"/>
          <p:cNvSpPr txBox="1"/>
          <p:nvPr/>
        </p:nvSpPr>
        <p:spPr>
          <a:xfrm>
            <a:off x="841375" y="887730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1"/>
              </a:spcBef>
            </a:pPr>
            <a:endParaRPr sz="1300" dirty="0"/>
          </a:p>
          <a:p>
            <a:pPr marL="320421">
              <a:lnSpc>
                <a:spcPct val="101277"/>
              </a:lnSpc>
            </a:pPr>
            <a:r>
              <a:rPr sz="2400" b="1" i="1" spc="0" dirty="0">
                <a:solidFill>
                  <a:srgbClr val="CC0000"/>
                </a:solidFill>
                <a:latin typeface="Verdana"/>
                <a:cs typeface="Verdana"/>
              </a:rPr>
              <a:t>2-</a:t>
            </a:r>
            <a:r>
              <a:rPr sz="2400" b="1" i="1" spc="9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400" b="1" i="1" spc="0" dirty="0">
                <a:solidFill>
                  <a:srgbClr val="CC0000"/>
                </a:solidFill>
                <a:latin typeface="Verdana"/>
                <a:cs typeface="Verdana"/>
              </a:rPr>
              <a:t>Awareness sessions</a:t>
            </a:r>
            <a:r>
              <a:rPr sz="2400" b="1" i="1" spc="34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400" b="1" i="1" spc="0" dirty="0">
                <a:solidFill>
                  <a:srgbClr val="CC0000"/>
                </a:solidFill>
                <a:latin typeface="Verdana"/>
                <a:cs typeface="Verdana"/>
              </a:rPr>
              <a:t>on</a:t>
            </a:r>
            <a:r>
              <a:rPr sz="2400" b="1" i="1" spc="14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400" b="1" i="1" spc="0" dirty="0">
                <a:solidFill>
                  <a:srgbClr val="CC0000"/>
                </a:solidFill>
                <a:latin typeface="Verdana"/>
                <a:cs typeface="Verdana"/>
              </a:rPr>
              <a:t>Social</a:t>
            </a:r>
            <a:r>
              <a:rPr sz="2400" b="1" i="1" spc="9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400" b="1" i="1" spc="0" dirty="0">
                <a:solidFill>
                  <a:srgbClr val="CC0000"/>
                </a:solidFill>
                <a:latin typeface="Verdana"/>
                <a:cs typeface="Verdana"/>
              </a:rPr>
              <a:t>Issues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7"/>
          <a:stretch>
            <a:fillRect/>
          </a:stretch>
        </p:blipFill>
        <p:spPr bwMode="auto">
          <a:xfrm>
            <a:off x="841375" y="4145513"/>
            <a:ext cx="3240087" cy="219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 descr="https://scontent.fpnh6-1.fna.fbcdn.net/v/t34.0-12/28308978_1533497613414279_1557824458_n.jpg?oh=c2876e960f909d3177714eea819dd86d&amp;oe=5AA7C424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" y="1530350"/>
            <a:ext cx="3206432" cy="230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747141" y="1314450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20320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7388" y="1300734"/>
            <a:ext cx="310896" cy="896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5558" y="2032326"/>
            <a:ext cx="3708427" cy="858012"/>
          </a:xfrm>
          <a:custGeom>
            <a:avLst/>
            <a:gdLst/>
            <a:ahLst/>
            <a:cxnLst/>
            <a:rect l="l" t="t" r="r" b="b"/>
            <a:pathLst>
              <a:path w="9144000" h="858012">
                <a:moveTo>
                  <a:pt x="9144000" y="858012"/>
                </a:moveTo>
                <a:lnTo>
                  <a:pt x="9144000" y="762"/>
                </a:lnTo>
                <a:lnTo>
                  <a:pt x="0" y="762"/>
                </a:lnTo>
                <a:lnTo>
                  <a:pt x="0" y="858012"/>
                </a:lnTo>
                <a:lnTo>
                  <a:pt x="9144000" y="8580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7388" y="2129790"/>
            <a:ext cx="310896" cy="94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7388" y="3007614"/>
            <a:ext cx="310896" cy="896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7141" y="3885438"/>
            <a:ext cx="0" cy="858012"/>
          </a:xfrm>
          <a:custGeom>
            <a:avLst/>
            <a:gdLst/>
            <a:ahLst/>
            <a:cxnLst/>
            <a:rect l="l" t="t" r="r" b="b"/>
            <a:pathLst>
              <a:path h="858012">
                <a:moveTo>
                  <a:pt x="0" y="762"/>
                </a:moveTo>
                <a:lnTo>
                  <a:pt x="0" y="858012"/>
                </a:lnTo>
              </a:path>
            </a:pathLst>
          </a:custGeom>
          <a:ln w="20320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7388" y="3836670"/>
            <a:ext cx="310896" cy="944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7388" y="4714494"/>
            <a:ext cx="310896" cy="896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7141" y="5599938"/>
            <a:ext cx="0" cy="858012"/>
          </a:xfrm>
          <a:custGeom>
            <a:avLst/>
            <a:gdLst/>
            <a:ahLst/>
            <a:cxnLst/>
            <a:rect l="l" t="t" r="r" b="b"/>
            <a:pathLst>
              <a:path h="858012">
                <a:moveTo>
                  <a:pt x="0" y="762"/>
                </a:moveTo>
                <a:lnTo>
                  <a:pt x="0" y="858012"/>
                </a:lnTo>
              </a:path>
            </a:pathLst>
          </a:custGeom>
          <a:ln w="20320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41130" y="5769101"/>
            <a:ext cx="432130" cy="5745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7388" y="5543550"/>
            <a:ext cx="310896" cy="9448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7200" y="131445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747141" y="885825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1"/>
              </a:spcBef>
            </a:pPr>
            <a:endParaRPr sz="1300" dirty="0"/>
          </a:p>
          <a:p>
            <a:pPr marL="320421">
              <a:lnSpc>
                <a:spcPct val="101277"/>
              </a:lnSpc>
            </a:pPr>
            <a:r>
              <a:rPr sz="2400" b="1" spc="0" dirty="0">
                <a:solidFill>
                  <a:srgbClr val="CC0000"/>
                </a:solidFill>
                <a:latin typeface="Verdana"/>
                <a:cs typeface="Verdana"/>
              </a:rPr>
              <a:t>Results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200" y="217170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57200" y="302895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57200" y="388620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57200" y="4743450"/>
            <a:ext cx="289941" cy="857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57200" y="560070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TextBox 32"/>
          <p:cNvSpPr txBox="1"/>
          <p:nvPr/>
        </p:nvSpPr>
        <p:spPr>
          <a:xfrm>
            <a:off x="755260" y="1652736"/>
            <a:ext cx="4837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PHEs Training.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87 trainings provided to PHEs,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    892 attended (New: 487, old: 377).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5260" y="2638282"/>
            <a:ext cx="4837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2.Peers result.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19564 got education from peers.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97"/>
          <a:stretch/>
        </p:blipFill>
        <p:spPr bwMode="auto">
          <a:xfrm>
            <a:off x="7096124" y="3697488"/>
            <a:ext cx="2827783" cy="20340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6"/>
          <a:stretch/>
        </p:blipFill>
        <p:spPr bwMode="auto">
          <a:xfrm>
            <a:off x="812293" y="3439820"/>
            <a:ext cx="2828926" cy="1986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/>
          <a:stretch/>
        </p:blipFill>
        <p:spPr bwMode="auto">
          <a:xfrm>
            <a:off x="3641219" y="5468895"/>
            <a:ext cx="3216233" cy="20770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 descr="C:\Users\Lor hangbun\AppData\Local\Microsoft\Windows\INetCache\Content.Word\19190783_1740478029583017_572861715_n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4" y="5532679"/>
            <a:ext cx="2828926" cy="1782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1"/>
          <a:stretch/>
        </p:blipFill>
        <p:spPr bwMode="auto">
          <a:xfrm>
            <a:off x="3724851" y="3460790"/>
            <a:ext cx="3371273" cy="203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6" descr="C:\Users\Dell\Desktop\20.jpg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2" y="737736"/>
            <a:ext cx="2828927" cy="212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 descr="C:\Users\Dell\Desktop\fffff\តត.jpg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102" y="767080"/>
            <a:ext cx="2858770" cy="2143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22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747141" y="1314450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20320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7388" y="1300734"/>
            <a:ext cx="310896" cy="89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5558" y="2032326"/>
            <a:ext cx="3708427" cy="858012"/>
          </a:xfrm>
          <a:custGeom>
            <a:avLst/>
            <a:gdLst/>
            <a:ahLst/>
            <a:cxnLst/>
            <a:rect l="l" t="t" r="r" b="b"/>
            <a:pathLst>
              <a:path w="9144000" h="858012">
                <a:moveTo>
                  <a:pt x="9144000" y="858012"/>
                </a:moveTo>
                <a:lnTo>
                  <a:pt x="9144000" y="762"/>
                </a:lnTo>
                <a:lnTo>
                  <a:pt x="0" y="762"/>
                </a:lnTo>
                <a:lnTo>
                  <a:pt x="0" y="858012"/>
                </a:lnTo>
                <a:lnTo>
                  <a:pt x="9144000" y="8580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7388" y="2129790"/>
            <a:ext cx="310896" cy="9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7388" y="3007614"/>
            <a:ext cx="310896" cy="896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7140" y="4482464"/>
            <a:ext cx="9144000" cy="858012"/>
          </a:xfrm>
          <a:custGeom>
            <a:avLst/>
            <a:gdLst/>
            <a:ahLst/>
            <a:cxnLst/>
            <a:rect l="l" t="t" r="r" b="b"/>
            <a:pathLst>
              <a:path w="9144000" h="858012">
                <a:moveTo>
                  <a:pt x="9144000" y="858012"/>
                </a:moveTo>
                <a:lnTo>
                  <a:pt x="9144000" y="762"/>
                </a:lnTo>
                <a:lnTo>
                  <a:pt x="0" y="762"/>
                </a:lnTo>
                <a:lnTo>
                  <a:pt x="0" y="858012"/>
                </a:lnTo>
                <a:lnTo>
                  <a:pt x="9144000" y="8580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7141" y="3885438"/>
            <a:ext cx="0" cy="858012"/>
          </a:xfrm>
          <a:custGeom>
            <a:avLst/>
            <a:gdLst/>
            <a:ahLst/>
            <a:cxnLst/>
            <a:rect l="l" t="t" r="r" b="b"/>
            <a:pathLst>
              <a:path h="858012">
                <a:moveTo>
                  <a:pt x="0" y="762"/>
                </a:moveTo>
                <a:lnTo>
                  <a:pt x="0" y="858012"/>
                </a:lnTo>
              </a:path>
            </a:pathLst>
          </a:custGeom>
          <a:ln w="20320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7388" y="3836670"/>
            <a:ext cx="310896" cy="944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" y="4742687"/>
            <a:ext cx="9144000" cy="858012"/>
          </a:xfrm>
          <a:custGeom>
            <a:avLst/>
            <a:gdLst/>
            <a:ahLst/>
            <a:cxnLst/>
            <a:rect l="l" t="t" r="r" b="b"/>
            <a:pathLst>
              <a:path w="9144000" h="858012">
                <a:moveTo>
                  <a:pt x="9144000" y="858012"/>
                </a:moveTo>
                <a:lnTo>
                  <a:pt x="9144000" y="762"/>
                </a:lnTo>
                <a:lnTo>
                  <a:pt x="0" y="762"/>
                </a:lnTo>
                <a:lnTo>
                  <a:pt x="0" y="858012"/>
                </a:lnTo>
                <a:lnTo>
                  <a:pt x="9144000" y="8580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7388" y="4714494"/>
            <a:ext cx="310896" cy="896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7141" y="5599938"/>
            <a:ext cx="0" cy="858012"/>
          </a:xfrm>
          <a:custGeom>
            <a:avLst/>
            <a:gdLst/>
            <a:ahLst/>
            <a:cxnLst/>
            <a:rect l="l" t="t" r="r" b="b"/>
            <a:pathLst>
              <a:path h="858012">
                <a:moveTo>
                  <a:pt x="0" y="762"/>
                </a:moveTo>
                <a:lnTo>
                  <a:pt x="0" y="858012"/>
                </a:lnTo>
              </a:path>
            </a:pathLst>
          </a:custGeom>
          <a:ln w="20320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41130" y="5769101"/>
            <a:ext cx="432130" cy="574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7388" y="5543550"/>
            <a:ext cx="310896" cy="9448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7200" y="131445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747141" y="1314450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1"/>
              </a:spcBef>
            </a:pPr>
            <a:endParaRPr sz="1300" dirty="0"/>
          </a:p>
          <a:p>
            <a:pPr marL="320421">
              <a:lnSpc>
                <a:spcPct val="101277"/>
              </a:lnSpc>
            </a:pPr>
            <a:r>
              <a:rPr sz="2400" b="1" spc="0" dirty="0">
                <a:solidFill>
                  <a:srgbClr val="CC0000"/>
                </a:solidFill>
                <a:latin typeface="Verdana"/>
                <a:cs typeface="Verdana"/>
              </a:rPr>
              <a:t>Results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200" y="217170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57200" y="302895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57200" y="388620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57200" y="4743450"/>
            <a:ext cx="289941" cy="857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47140" y="4781550"/>
            <a:ext cx="8854059" cy="857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57200" y="560070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47141" y="5600700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TextBox 33"/>
          <p:cNvSpPr txBox="1"/>
          <p:nvPr/>
        </p:nvSpPr>
        <p:spPr>
          <a:xfrm>
            <a:off x="4419980" y="1641235"/>
            <a:ext cx="483721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2. Awareness  session.</a:t>
            </a:r>
          </a:p>
          <a:p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623 sessions provided to workers, 11996 workers Attended (Female: 10622 Male: 1374)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b="1" dirty="0">
                <a:latin typeface="Arial"/>
                <a:cs typeface="Arial"/>
              </a:rPr>
              <a:t>A</a:t>
            </a:r>
            <a:r>
              <a:rPr lang="en-US" sz="1400" b="1" spc="-50" dirty="0">
                <a:latin typeface="Arial"/>
                <a:cs typeface="Arial"/>
              </a:rPr>
              <a:t> </a:t>
            </a:r>
            <a:r>
              <a:rPr lang="en-US" sz="1400" b="1" dirty="0">
                <a:latin typeface="Arial"/>
                <a:cs typeface="Arial"/>
              </a:rPr>
              <a:t>large</a:t>
            </a:r>
            <a:r>
              <a:rPr lang="en-US" sz="1400" b="1" spc="-4" dirty="0">
                <a:latin typeface="Arial"/>
                <a:cs typeface="Arial"/>
              </a:rPr>
              <a:t> </a:t>
            </a:r>
            <a:r>
              <a:rPr lang="en-US" sz="1400" b="1" dirty="0">
                <a:latin typeface="Arial"/>
                <a:cs typeface="Arial"/>
              </a:rPr>
              <a:t>spectrum</a:t>
            </a:r>
            <a:r>
              <a:rPr lang="en-US" sz="1400" b="1" spc="-4" dirty="0">
                <a:latin typeface="Arial"/>
                <a:cs typeface="Arial"/>
              </a:rPr>
              <a:t> </a:t>
            </a:r>
            <a:r>
              <a:rPr lang="en-US" sz="1400" b="1" dirty="0">
                <a:latin typeface="Arial"/>
                <a:cs typeface="Arial"/>
              </a:rPr>
              <a:t>of</a:t>
            </a:r>
            <a:r>
              <a:rPr lang="en-US" sz="1400" b="1" spc="9" dirty="0">
                <a:latin typeface="Arial"/>
                <a:cs typeface="Arial"/>
              </a:rPr>
              <a:t> </a:t>
            </a:r>
            <a:r>
              <a:rPr lang="en-US" sz="1400" b="1" dirty="0">
                <a:latin typeface="Arial"/>
                <a:cs typeface="Arial"/>
              </a:rPr>
              <a:t>a</a:t>
            </a:r>
            <a:r>
              <a:rPr lang="en-US" sz="1400" b="1" spc="14" dirty="0">
                <a:latin typeface="Arial"/>
                <a:cs typeface="Arial"/>
              </a:rPr>
              <a:t>w</a:t>
            </a:r>
            <a:r>
              <a:rPr lang="en-US" sz="1400" b="1" dirty="0">
                <a:latin typeface="Arial"/>
                <a:cs typeface="Arial"/>
              </a:rPr>
              <a:t>areness</a:t>
            </a:r>
            <a:r>
              <a:rPr lang="en-US" sz="1400" b="1" spc="-19" dirty="0">
                <a:latin typeface="Arial"/>
                <a:cs typeface="Arial"/>
              </a:rPr>
              <a:t> </a:t>
            </a:r>
            <a:r>
              <a:rPr lang="en-US" sz="1400" b="1" dirty="0">
                <a:latin typeface="Arial"/>
                <a:cs typeface="Arial"/>
              </a:rPr>
              <a:t>topics</a:t>
            </a:r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16"/>
          <p:cNvSpPr/>
          <p:nvPr/>
        </p:nvSpPr>
        <p:spPr>
          <a:xfrm>
            <a:off x="4178934" y="2983801"/>
            <a:ext cx="2971038" cy="123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20"/>
          <p:cNvSpPr/>
          <p:nvPr/>
        </p:nvSpPr>
        <p:spPr>
          <a:xfrm>
            <a:off x="4178934" y="3090519"/>
            <a:ext cx="2971038" cy="8699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24"/>
          <p:cNvSpPr/>
          <p:nvPr/>
        </p:nvSpPr>
        <p:spPr>
          <a:xfrm>
            <a:off x="4178934" y="3947235"/>
            <a:ext cx="2971038" cy="7929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71" y="4548479"/>
            <a:ext cx="3199829" cy="2080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7"/>
          <a:stretch>
            <a:fillRect/>
          </a:stretch>
        </p:blipFill>
        <p:spPr bwMode="auto">
          <a:xfrm>
            <a:off x="4178934" y="4779646"/>
            <a:ext cx="2990088" cy="2025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bject 19"/>
          <p:cNvSpPr/>
          <p:nvPr/>
        </p:nvSpPr>
        <p:spPr>
          <a:xfrm>
            <a:off x="865440" y="1969332"/>
            <a:ext cx="3206496" cy="8697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22"/>
          <p:cNvSpPr/>
          <p:nvPr/>
        </p:nvSpPr>
        <p:spPr>
          <a:xfrm>
            <a:off x="865440" y="2826175"/>
            <a:ext cx="3206496" cy="8697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26"/>
          <p:cNvSpPr/>
          <p:nvPr/>
        </p:nvSpPr>
        <p:spPr>
          <a:xfrm>
            <a:off x="865440" y="3683501"/>
            <a:ext cx="3206496" cy="6608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40" y="3553910"/>
            <a:ext cx="2667000" cy="1989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6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747141" y="1314450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20320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7388" y="1300734"/>
            <a:ext cx="310896" cy="89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5558" y="2032326"/>
            <a:ext cx="3708427" cy="858012"/>
          </a:xfrm>
          <a:custGeom>
            <a:avLst/>
            <a:gdLst/>
            <a:ahLst/>
            <a:cxnLst/>
            <a:rect l="l" t="t" r="r" b="b"/>
            <a:pathLst>
              <a:path w="9144000" h="858012">
                <a:moveTo>
                  <a:pt x="9144000" y="858012"/>
                </a:moveTo>
                <a:lnTo>
                  <a:pt x="9144000" y="762"/>
                </a:lnTo>
                <a:lnTo>
                  <a:pt x="0" y="762"/>
                </a:lnTo>
                <a:lnTo>
                  <a:pt x="0" y="858012"/>
                </a:lnTo>
                <a:lnTo>
                  <a:pt x="9144000" y="8580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7388" y="2129790"/>
            <a:ext cx="310896" cy="9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7388" y="3007614"/>
            <a:ext cx="310896" cy="896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7141" y="3885438"/>
            <a:ext cx="0" cy="858012"/>
          </a:xfrm>
          <a:custGeom>
            <a:avLst/>
            <a:gdLst/>
            <a:ahLst/>
            <a:cxnLst/>
            <a:rect l="l" t="t" r="r" b="b"/>
            <a:pathLst>
              <a:path h="858012">
                <a:moveTo>
                  <a:pt x="0" y="762"/>
                </a:moveTo>
                <a:lnTo>
                  <a:pt x="0" y="858012"/>
                </a:lnTo>
              </a:path>
            </a:pathLst>
          </a:custGeom>
          <a:ln w="20320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7388" y="3836670"/>
            <a:ext cx="310896" cy="944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7388" y="4714494"/>
            <a:ext cx="310896" cy="896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7141" y="5599938"/>
            <a:ext cx="0" cy="858012"/>
          </a:xfrm>
          <a:custGeom>
            <a:avLst/>
            <a:gdLst/>
            <a:ahLst/>
            <a:cxnLst/>
            <a:rect l="l" t="t" r="r" b="b"/>
            <a:pathLst>
              <a:path h="858012">
                <a:moveTo>
                  <a:pt x="0" y="762"/>
                </a:moveTo>
                <a:lnTo>
                  <a:pt x="0" y="858012"/>
                </a:lnTo>
              </a:path>
            </a:pathLst>
          </a:custGeom>
          <a:ln w="20320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41130" y="5769101"/>
            <a:ext cx="432130" cy="574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7388" y="5543550"/>
            <a:ext cx="310896" cy="9448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7200" y="131445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747140" y="609600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1"/>
              </a:spcBef>
            </a:pPr>
            <a:endParaRPr sz="1300" dirty="0"/>
          </a:p>
          <a:p>
            <a:pPr marL="320421">
              <a:lnSpc>
                <a:spcPct val="101277"/>
              </a:lnSpc>
            </a:pPr>
            <a:r>
              <a:rPr sz="2400" b="1" spc="0" dirty="0">
                <a:solidFill>
                  <a:srgbClr val="CC0000"/>
                </a:solidFill>
                <a:latin typeface="Verdana"/>
                <a:cs typeface="Verdana"/>
              </a:rPr>
              <a:t>Results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200" y="217170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57200" y="302895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035937" y="4543425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5899">
              <a:lnSpc>
                <a:spcPts val="1210"/>
              </a:lnSpc>
              <a:spcBef>
                <a:spcPts val="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388620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57200" y="4743450"/>
            <a:ext cx="289941" cy="857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47141" y="4743450"/>
            <a:ext cx="8854059" cy="857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57200" y="560070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47141" y="5600700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58" y="3611243"/>
            <a:ext cx="2983042" cy="198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419979" y="4314825"/>
            <a:ext cx="48372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Target factory got award from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MoLVT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Help factories running HIV/Drug policy to get award every year. </a:t>
            </a:r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35936" y="1300734"/>
            <a:ext cx="48372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Workers using TV and Tablet. </a:t>
            </a:r>
          </a:p>
          <a:p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16921 workers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(female: 7366, Male: 9555)</a:t>
            </a:r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1"/>
          <a:stretch>
            <a:fillRect/>
          </a:stretch>
        </p:blipFill>
        <p:spPr bwMode="auto">
          <a:xfrm>
            <a:off x="3462845" y="1586657"/>
            <a:ext cx="3422650" cy="199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r="13779"/>
          <a:stretch/>
        </p:blipFill>
        <p:spPr bwMode="auto">
          <a:xfrm>
            <a:off x="6874264" y="1566864"/>
            <a:ext cx="3031736" cy="201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16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747141" y="1314450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20320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7388" y="1300734"/>
            <a:ext cx="310896" cy="896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7388" y="2129790"/>
            <a:ext cx="310896" cy="944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7388" y="3007614"/>
            <a:ext cx="310896" cy="896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7141" y="3885438"/>
            <a:ext cx="0" cy="858012"/>
          </a:xfrm>
          <a:custGeom>
            <a:avLst/>
            <a:gdLst/>
            <a:ahLst/>
            <a:cxnLst/>
            <a:rect l="l" t="t" r="r" b="b"/>
            <a:pathLst>
              <a:path h="858012">
                <a:moveTo>
                  <a:pt x="0" y="762"/>
                </a:moveTo>
                <a:lnTo>
                  <a:pt x="0" y="858012"/>
                </a:lnTo>
              </a:path>
            </a:pathLst>
          </a:custGeom>
          <a:ln w="20320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7388" y="3836670"/>
            <a:ext cx="310896" cy="944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7388" y="4714494"/>
            <a:ext cx="310896" cy="896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8069" y="5914643"/>
            <a:ext cx="9144000" cy="858012"/>
          </a:xfrm>
          <a:custGeom>
            <a:avLst/>
            <a:gdLst/>
            <a:ahLst/>
            <a:cxnLst/>
            <a:rect l="l" t="t" r="r" b="b"/>
            <a:pathLst>
              <a:path w="9144000" h="858012">
                <a:moveTo>
                  <a:pt x="9144000" y="858012"/>
                </a:moveTo>
                <a:lnTo>
                  <a:pt x="9144000" y="762"/>
                </a:lnTo>
                <a:lnTo>
                  <a:pt x="0" y="762"/>
                </a:lnTo>
                <a:lnTo>
                  <a:pt x="0" y="858012"/>
                </a:lnTo>
                <a:lnTo>
                  <a:pt x="9144000" y="858012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7141" y="5599938"/>
            <a:ext cx="0" cy="858012"/>
          </a:xfrm>
          <a:custGeom>
            <a:avLst/>
            <a:gdLst/>
            <a:ahLst/>
            <a:cxnLst/>
            <a:rect l="l" t="t" r="r" b="b"/>
            <a:pathLst>
              <a:path h="858012">
                <a:moveTo>
                  <a:pt x="0" y="762"/>
                </a:moveTo>
                <a:lnTo>
                  <a:pt x="0" y="858012"/>
                </a:lnTo>
              </a:path>
            </a:pathLst>
          </a:custGeom>
          <a:ln w="20320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41130" y="5769101"/>
            <a:ext cx="432130" cy="5745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7388" y="5543550"/>
            <a:ext cx="310896" cy="9448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7200" y="131445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747140" y="609600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1"/>
              </a:spcBef>
            </a:pPr>
            <a:endParaRPr sz="1300" dirty="0"/>
          </a:p>
          <a:p>
            <a:pPr marL="320421">
              <a:lnSpc>
                <a:spcPct val="101277"/>
              </a:lnSpc>
            </a:pPr>
            <a:r>
              <a:rPr sz="2400" b="1" spc="0" dirty="0">
                <a:solidFill>
                  <a:srgbClr val="CC0000"/>
                </a:solidFill>
                <a:latin typeface="Verdana"/>
                <a:cs typeface="Verdana"/>
              </a:rPr>
              <a:t>Results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200" y="217170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57200" y="302895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035937" y="4543425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5899">
              <a:lnSpc>
                <a:spcPts val="1210"/>
              </a:lnSpc>
              <a:spcBef>
                <a:spcPts val="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388620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57200" y="4743450"/>
            <a:ext cx="289941" cy="857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47141" y="4743450"/>
            <a:ext cx="8854059" cy="857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57200" y="5600700"/>
            <a:ext cx="289941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47141" y="5600700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TextBox 40"/>
          <p:cNvSpPr txBox="1"/>
          <p:nvPr/>
        </p:nvSpPr>
        <p:spPr>
          <a:xfrm>
            <a:off x="1035936" y="1300734"/>
            <a:ext cx="4837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Development 2 manual of basic literacy &amp; numeracy and one guide book for teacher crated by a mixed team (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MoEYS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UNESCO,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Sipar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CWPD,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MoWA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).</a:t>
            </a:r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64511" y="2602230"/>
            <a:ext cx="4837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3 Videos of project</a:t>
            </a:r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bject 6"/>
          <p:cNvSpPr txBox="1"/>
          <p:nvPr/>
        </p:nvSpPr>
        <p:spPr>
          <a:xfrm>
            <a:off x="824673" y="3929062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9698" marR="3795051" indent="0">
              <a:lnSpc>
                <a:spcPct val="100041"/>
              </a:lnSpc>
              <a:spcBef>
                <a:spcPts val="395"/>
              </a:spcBef>
            </a:pPr>
            <a:r>
              <a:rPr sz="1200" spc="0" dirty="0">
                <a:latin typeface="Arial"/>
                <a:cs typeface="Arial"/>
              </a:rPr>
              <a:t>One video spot produced</a:t>
            </a:r>
            <a:r>
              <a:rPr sz="1200" spc="-19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to prevent the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consummation</a:t>
            </a:r>
            <a:r>
              <a:rPr sz="1200" spc="-1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of</a:t>
            </a:r>
            <a:r>
              <a:rPr sz="1200" spc="-4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alcohol </a:t>
            </a:r>
            <a:r>
              <a:rPr sz="1200" u="heavy" spc="0" dirty="0">
                <a:solidFill>
                  <a:srgbClr val="4B6D7F"/>
                </a:solidFill>
                <a:latin typeface="Arial"/>
                <a:cs typeface="Arial"/>
              </a:rPr>
              <a:t>https://youtu.be/vvfXszlhK7U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2"/>
          <p:cNvSpPr txBox="1"/>
          <p:nvPr/>
        </p:nvSpPr>
        <p:spPr>
          <a:xfrm>
            <a:off x="1171003" y="4543425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10"/>
              </a:spcBef>
            </a:pPr>
            <a:endParaRPr sz="1000" dirty="0"/>
          </a:p>
          <a:p>
            <a:pPr marL="378143" marR="3640585" indent="0">
              <a:lnSpc>
                <a:spcPct val="100041"/>
              </a:lnSpc>
            </a:pPr>
            <a:r>
              <a:rPr sz="1200" spc="0" dirty="0">
                <a:latin typeface="Arial"/>
                <a:cs typeface="Arial"/>
              </a:rPr>
              <a:t>One video spot </a:t>
            </a:r>
            <a:r>
              <a:rPr lang="en-US" sz="1200" spc="0" dirty="0">
                <a:latin typeface="Arial"/>
                <a:cs typeface="Arial"/>
              </a:rPr>
              <a:t>on literacy class in factories </a:t>
            </a:r>
            <a:r>
              <a:rPr sz="1200" spc="0" dirty="0">
                <a:latin typeface="Arial"/>
                <a:cs typeface="Arial"/>
              </a:rPr>
              <a:t> </a:t>
            </a:r>
            <a:r>
              <a:rPr sz="1200" u="sng" spc="0" dirty="0">
                <a:solidFill>
                  <a:srgbClr val="4B6D7F"/>
                </a:solidFill>
                <a:latin typeface="Arial"/>
                <a:cs typeface="Arial"/>
              </a:rPr>
              <a:t>https://youtu.be/Moj</a:t>
            </a:r>
            <a:r>
              <a:rPr sz="1200" u="sng" spc="-4" dirty="0">
                <a:solidFill>
                  <a:srgbClr val="4B6D7F"/>
                </a:solidFill>
                <a:latin typeface="Arial"/>
                <a:cs typeface="Arial"/>
              </a:rPr>
              <a:t>M</a:t>
            </a:r>
            <a:r>
              <a:rPr sz="1200" u="sng" spc="0" dirty="0">
                <a:solidFill>
                  <a:srgbClr val="4B6D7F"/>
                </a:solidFill>
                <a:latin typeface="Arial"/>
                <a:cs typeface="Arial"/>
              </a:rPr>
              <a:t>t4</a:t>
            </a:r>
            <a:r>
              <a:rPr sz="1200" u="sng" spc="-4" dirty="0">
                <a:solidFill>
                  <a:srgbClr val="4B6D7F"/>
                </a:solidFill>
                <a:latin typeface="Arial"/>
                <a:cs typeface="Arial"/>
              </a:rPr>
              <a:t>x</a:t>
            </a:r>
            <a:r>
              <a:rPr sz="1200" u="sng" spc="0" dirty="0">
                <a:solidFill>
                  <a:srgbClr val="4B6D7F"/>
                </a:solidFill>
                <a:latin typeface="Arial"/>
                <a:cs typeface="Arial"/>
              </a:rPr>
              <a:t>amuw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6"/>
          <p:cNvSpPr txBox="1"/>
          <p:nvPr/>
        </p:nvSpPr>
        <p:spPr>
          <a:xfrm>
            <a:off x="977072" y="3007614"/>
            <a:ext cx="8854059" cy="85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9698" marR="3795051" indent="0">
              <a:lnSpc>
                <a:spcPct val="100041"/>
              </a:lnSpc>
              <a:spcBef>
                <a:spcPts val="395"/>
              </a:spcBef>
            </a:pPr>
            <a:r>
              <a:rPr sz="1200" spc="0" dirty="0">
                <a:latin typeface="Arial"/>
                <a:cs typeface="Arial"/>
              </a:rPr>
              <a:t>One video spot produced</a:t>
            </a:r>
            <a:r>
              <a:rPr sz="1200" spc="-19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to </a:t>
            </a:r>
            <a:r>
              <a:rPr lang="en-US" sz="1200" spc="0" dirty="0">
                <a:latin typeface="Arial"/>
                <a:cs typeface="Arial"/>
              </a:rPr>
              <a:t>promote project</a:t>
            </a:r>
          </a:p>
          <a:p>
            <a:pPr marL="639698" marR="3795051" indent="0">
              <a:lnSpc>
                <a:spcPct val="100041"/>
              </a:lnSpc>
              <a:spcBef>
                <a:spcPts val="395"/>
              </a:spcBef>
            </a:pPr>
            <a:r>
              <a:rPr lang="en-US" sz="1200" dirty="0">
                <a:latin typeface="Arial"/>
                <a:cs typeface="Arial"/>
                <a:hlinkClick r:id="rId10"/>
              </a:rPr>
              <a:t>https://www.youtube.com/watch?v=6D0lr4k6iCc</a:t>
            </a:r>
            <a:endParaRPr lang="en-US" sz="1200" dirty="0">
              <a:latin typeface="Arial"/>
              <a:cs typeface="Arial"/>
            </a:endParaRPr>
          </a:p>
          <a:p>
            <a:pPr marL="639698" marR="3795051" indent="0">
              <a:lnSpc>
                <a:spcPct val="100041"/>
              </a:lnSpc>
              <a:spcBef>
                <a:spcPts val="395"/>
              </a:spcBef>
            </a:pPr>
            <a:endParaRPr sz="120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067" y="557874"/>
            <a:ext cx="3302143" cy="230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90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473</Words>
  <Application>Microsoft Macintosh PowerPoint</Application>
  <PresentationFormat>Custom</PresentationFormat>
  <Paragraphs>72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 hangbun</dc:creator>
  <cp:lastModifiedBy>Divya Tewari</cp:lastModifiedBy>
  <cp:revision>30</cp:revision>
  <dcterms:modified xsi:type="dcterms:W3CDTF">2018-07-25T03:56:48Z</dcterms:modified>
</cp:coreProperties>
</file>